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8E9E9-D0A1-4725-983F-46B947F97B6C}" type="datetimeFigureOut">
              <a:rPr lang="en-IN" smtClean="0"/>
              <a:t>26-04-2021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4CBE4-3C01-4F82-B9BD-F78B60B51DD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8E9E9-D0A1-4725-983F-46B947F97B6C}" type="datetimeFigureOut">
              <a:rPr lang="en-IN" smtClean="0"/>
              <a:t>26-04-2021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4CBE4-3C01-4F82-B9BD-F78B60B51DD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8E9E9-D0A1-4725-983F-46B947F97B6C}" type="datetimeFigureOut">
              <a:rPr lang="en-IN" smtClean="0"/>
              <a:t>26-04-2021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4CBE4-3C01-4F82-B9BD-F78B60B51DD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8E9E9-D0A1-4725-983F-46B947F97B6C}" type="datetimeFigureOut">
              <a:rPr lang="en-IN" smtClean="0"/>
              <a:t>26-04-2021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4CBE4-3C01-4F82-B9BD-F78B60B51DD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8E9E9-D0A1-4725-983F-46B947F97B6C}" type="datetimeFigureOut">
              <a:rPr lang="en-IN" smtClean="0"/>
              <a:t>26-04-2021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4CBE4-3C01-4F82-B9BD-F78B60B51DD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8E9E9-D0A1-4725-983F-46B947F97B6C}" type="datetimeFigureOut">
              <a:rPr lang="en-IN" smtClean="0"/>
              <a:t>26-04-2021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4CBE4-3C01-4F82-B9BD-F78B60B51DD0}" type="slidenum">
              <a:rPr lang="en-IN" smtClean="0"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8E9E9-D0A1-4725-983F-46B947F97B6C}" type="datetimeFigureOut">
              <a:rPr lang="en-IN" smtClean="0"/>
              <a:t>26-04-2021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4CBE4-3C01-4F82-B9BD-F78B60B51DD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8E9E9-D0A1-4725-983F-46B947F97B6C}" type="datetimeFigureOut">
              <a:rPr lang="en-IN" smtClean="0"/>
              <a:t>26-04-2021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4CBE4-3C01-4F82-B9BD-F78B60B51DD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8E9E9-D0A1-4725-983F-46B947F97B6C}" type="datetimeFigureOut">
              <a:rPr lang="en-IN" smtClean="0"/>
              <a:t>26-04-2021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4CBE4-3C01-4F82-B9BD-F78B60B51DD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8E9E9-D0A1-4725-983F-46B947F97B6C}" type="datetimeFigureOut">
              <a:rPr lang="en-IN" smtClean="0"/>
              <a:t>26-04-2021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174CBE4-3C01-4F82-B9BD-F78B60B51DD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8E9E9-D0A1-4725-983F-46B947F97B6C}" type="datetimeFigureOut">
              <a:rPr lang="en-IN" smtClean="0"/>
              <a:t>26-04-2021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4CBE4-3C01-4F82-B9BD-F78B60B51DD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FD8E9E9-D0A1-4725-983F-46B947F97B6C}" type="datetimeFigureOut">
              <a:rPr lang="en-IN" smtClean="0"/>
              <a:t>26-04-2021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4174CBE4-3C01-4F82-B9BD-F78B60B51DD0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n-IN" dirty="0" smtClean="0">
                <a:solidFill>
                  <a:srgbClr val="FF0000"/>
                </a:solidFill>
              </a:rPr>
              <a:t>বিষয়ঃ ক্লাসিসিজম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Presented by </a:t>
            </a:r>
            <a:r>
              <a:rPr lang="en-GB" dirty="0" smtClean="0">
                <a:solidFill>
                  <a:srgbClr val="00B0F0"/>
                </a:solidFill>
              </a:rPr>
              <a:t>Dr. Biswajit Podder </a:t>
            </a:r>
            <a:r>
              <a:rPr lang="en-GB" dirty="0" smtClean="0"/>
              <a:t>for </a:t>
            </a:r>
            <a:r>
              <a:rPr lang="en-GB" dirty="0" smtClean="0">
                <a:solidFill>
                  <a:srgbClr val="92D050"/>
                </a:solidFill>
              </a:rPr>
              <a:t>BNGH 5</a:t>
            </a:r>
            <a:r>
              <a:rPr lang="en-GB" baseline="30000" dirty="0" smtClean="0">
                <a:solidFill>
                  <a:srgbClr val="92D050"/>
                </a:solidFill>
              </a:rPr>
              <a:t>TH</a:t>
            </a:r>
            <a:r>
              <a:rPr lang="en-GB" dirty="0" smtClean="0">
                <a:solidFill>
                  <a:srgbClr val="92D050"/>
                </a:solidFill>
              </a:rPr>
              <a:t> Sem</a:t>
            </a:r>
            <a:endParaRPr lang="en-IN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37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n-IN" dirty="0" smtClean="0">
              <a:solidFill>
                <a:srgbClr val="FF0000"/>
              </a:solidFill>
            </a:endParaRPr>
          </a:p>
          <a:p>
            <a:endParaRPr lang="bn-IN" dirty="0">
              <a:solidFill>
                <a:srgbClr val="FF0000"/>
              </a:solidFill>
            </a:endParaRPr>
          </a:p>
          <a:p>
            <a:r>
              <a:rPr lang="bn-IN" sz="3600" dirty="0" smtClean="0">
                <a:solidFill>
                  <a:srgbClr val="FF0000"/>
                </a:solidFill>
              </a:rPr>
              <a:t>ক্লাসিসিজম</a:t>
            </a:r>
            <a:r>
              <a:rPr lang="en-GB" sz="3600" dirty="0" smtClean="0">
                <a:solidFill>
                  <a:srgbClr val="FF0000"/>
                </a:solidFill>
              </a:rPr>
              <a:t> </a:t>
            </a:r>
            <a:r>
              <a:rPr lang="bn-IN" sz="3600" dirty="0" smtClean="0">
                <a:solidFill>
                  <a:srgbClr val="FF0000"/>
                </a:solidFill>
              </a:rPr>
              <a:t>কি ?</a:t>
            </a:r>
          </a:p>
          <a:p>
            <a:pPr marL="0" indent="0">
              <a:buNone/>
            </a:pPr>
            <a:endParaRPr lang="bn-IN" dirty="0" smtClean="0">
              <a:solidFill>
                <a:srgbClr val="FF0000"/>
              </a:solidFill>
            </a:endParaRPr>
          </a:p>
          <a:p>
            <a:r>
              <a:rPr lang="bn-IN" sz="3600" dirty="0" smtClean="0">
                <a:solidFill>
                  <a:srgbClr val="00B050"/>
                </a:solidFill>
              </a:rPr>
              <a:t>কোন সাহিত্যে তার সূত্রপাত ?</a:t>
            </a:r>
            <a:endParaRPr lang="en-IN" sz="3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093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n-IN" sz="3600" dirty="0" smtClean="0">
                <a:solidFill>
                  <a:srgbClr val="FF0000"/>
                </a:solidFill>
              </a:rPr>
              <a:t>ক্লাসিসিজম-রোমান্টিসিজমের প্রধান পার্থক্যঃ- 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bn-IN" dirty="0" smtClean="0"/>
          </a:p>
          <a:p>
            <a:r>
              <a:rPr lang="bn-IN" sz="2800" dirty="0" smtClean="0">
                <a:solidFill>
                  <a:srgbClr val="00B0F0"/>
                </a:solidFill>
              </a:rPr>
              <a:t>১) ক্লাসিক সাহিত্যের মূল কথা মনোভাবের সজীবতা </a:t>
            </a:r>
          </a:p>
          <a:p>
            <a:pPr marL="0" indent="0">
              <a:buNone/>
            </a:pPr>
            <a:endParaRPr lang="bn-IN" sz="2800" dirty="0" smtClean="0"/>
          </a:p>
          <a:p>
            <a:r>
              <a:rPr lang="bn-IN" sz="2800" dirty="0" smtClean="0">
                <a:solidFill>
                  <a:srgbClr val="002060"/>
                </a:solidFill>
              </a:rPr>
              <a:t>২) রীতি-সর্বস্বতা সেখানে গৌন। </a:t>
            </a:r>
          </a:p>
          <a:p>
            <a:pPr marL="0" indent="0">
              <a:buNone/>
            </a:pPr>
            <a:endParaRPr lang="bn-IN" sz="2800" dirty="0" smtClean="0"/>
          </a:p>
          <a:p>
            <a:pPr algn="just"/>
            <a:r>
              <a:rPr lang="bn-IN" sz="2800" dirty="0" smtClean="0">
                <a:solidFill>
                  <a:srgbClr val="00B0F0"/>
                </a:solidFill>
              </a:rPr>
              <a:t>৩) রোমান্টিক সাহিত্যের দৃষ্টিভঙ্গিতে উচ্ছৃঙ্খলতা কখনোই গ্রাহ্য হতে পারে না।</a:t>
            </a:r>
            <a:endParaRPr lang="en-IN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707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n-IN" sz="2800" dirty="0" smtClean="0">
              <a:solidFill>
                <a:srgbClr val="92D050"/>
              </a:solidFill>
            </a:endParaRPr>
          </a:p>
          <a:p>
            <a:r>
              <a:rPr lang="bn-IN" sz="2800" dirty="0" smtClean="0">
                <a:solidFill>
                  <a:srgbClr val="92D050"/>
                </a:solidFill>
              </a:rPr>
              <a:t>আদি ক্লাসিক সাহিত্যের উদাহরণ গ্রিক সাহিত্যে।</a:t>
            </a:r>
          </a:p>
          <a:p>
            <a:endParaRPr lang="bn-IN" sz="2800" dirty="0">
              <a:solidFill>
                <a:srgbClr val="92D050"/>
              </a:solidFill>
            </a:endParaRPr>
          </a:p>
          <a:p>
            <a:pPr marL="0" indent="0">
              <a:buNone/>
            </a:pPr>
            <a:endParaRPr lang="bn-IN" sz="2800" dirty="0" smtClean="0">
              <a:solidFill>
                <a:srgbClr val="FFC000"/>
              </a:solidFill>
            </a:endParaRPr>
          </a:p>
          <a:p>
            <a:r>
              <a:rPr lang="bn-IN" sz="2800" dirty="0" smtClean="0">
                <a:solidFill>
                  <a:srgbClr val="FFC000"/>
                </a:solidFill>
              </a:rPr>
              <a:t>নিও-ক্লাসিক সাহিত্যের উদাহরণ ইংরেজী সাহিত্যে। </a:t>
            </a:r>
            <a:endParaRPr lang="en-IN" sz="28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92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>
                <a:solidFill>
                  <a:srgbClr val="FF0000"/>
                </a:solidFill>
              </a:rPr>
              <a:t>ক্লাসিক সাহিত্যের লক্ষণঃ- 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n-IN" dirty="0" smtClean="0">
                <a:solidFill>
                  <a:srgbClr val="92D050"/>
                </a:solidFill>
              </a:rPr>
              <a:t>১) পরিমিতিবোধ</a:t>
            </a:r>
          </a:p>
          <a:p>
            <a:r>
              <a:rPr lang="bn-IN" dirty="0" smtClean="0">
                <a:solidFill>
                  <a:srgbClr val="00B0F0"/>
                </a:solidFill>
              </a:rPr>
              <a:t>২) অসম্ভাব্যতা বর্জন</a:t>
            </a:r>
          </a:p>
          <a:p>
            <a:r>
              <a:rPr lang="bn-IN" dirty="0" smtClean="0">
                <a:solidFill>
                  <a:srgbClr val="FFC000"/>
                </a:solidFill>
              </a:rPr>
              <a:t>৩) কল্পনার সঙ্গে সঙ্গতি রক্ষা</a:t>
            </a:r>
          </a:p>
          <a:p>
            <a:pPr algn="just"/>
            <a:r>
              <a:rPr lang="bn-IN" sz="2800" dirty="0" smtClean="0">
                <a:solidFill>
                  <a:srgbClr val="FF0000"/>
                </a:solidFill>
              </a:rPr>
              <a:t>৪) পার্থিব মানুষের কথা নিও-ক্লাসিক যুগে যুক্ত হয়েছে। নিও-ক্লাসিক যুগের সাহিত্যে থাকবে-</a:t>
            </a:r>
          </a:p>
          <a:p>
            <a:pPr marL="0" indent="0" algn="just">
              <a:buNone/>
            </a:pPr>
            <a:endParaRPr lang="bn-IN" sz="2800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bn-IN" sz="2400" dirty="0" smtClean="0"/>
              <a:t> </a:t>
            </a:r>
            <a:r>
              <a:rPr lang="bn-IN" sz="2400" dirty="0" smtClean="0">
                <a:solidFill>
                  <a:srgbClr val="92D050"/>
                </a:solidFill>
              </a:rPr>
              <a:t>ক) যুক্তিগ্রাহ্যতা </a:t>
            </a:r>
            <a:r>
              <a:rPr lang="bn-IN" sz="2400" dirty="0" smtClean="0">
                <a:solidFill>
                  <a:srgbClr val="00B0F0"/>
                </a:solidFill>
              </a:rPr>
              <a:t>খ) প্রথা-গ্রাহ্যতা </a:t>
            </a:r>
            <a:r>
              <a:rPr lang="bn-IN" sz="2400" dirty="0" smtClean="0">
                <a:solidFill>
                  <a:srgbClr val="FFC000"/>
                </a:solidFill>
              </a:rPr>
              <a:t>গ) হোরেসের আর্স    পোয়েটিকা নির্ধারিত সাহিত্য সূত্র মেনে চলা ।</a:t>
            </a:r>
            <a:endParaRPr lang="en-IN" sz="2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272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n-IN" sz="3600" dirty="0" smtClean="0">
                <a:solidFill>
                  <a:srgbClr val="92D050"/>
                </a:solidFill>
              </a:rPr>
              <a:t>নিও-ক্লাসিক যুগের কয়েকজন সাহিত্যিকঃ-</a:t>
            </a:r>
            <a:endParaRPr lang="en-IN" sz="3600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n-IN" dirty="0" smtClean="0">
              <a:solidFill>
                <a:srgbClr val="FFC000"/>
              </a:solidFill>
            </a:endParaRPr>
          </a:p>
          <a:p>
            <a:endParaRPr lang="bn-IN" dirty="0">
              <a:solidFill>
                <a:srgbClr val="FFC000"/>
              </a:solidFill>
            </a:endParaRPr>
          </a:p>
          <a:p>
            <a:endParaRPr lang="bn-IN" dirty="0" smtClean="0">
              <a:solidFill>
                <a:srgbClr val="FFC000"/>
              </a:solidFill>
            </a:endParaRPr>
          </a:p>
          <a:p>
            <a:r>
              <a:rPr lang="bn-IN" dirty="0" smtClean="0">
                <a:solidFill>
                  <a:srgbClr val="FFC000"/>
                </a:solidFill>
              </a:rPr>
              <a:t>ডাইড্রেন, পোপ, অ্যা ডিসন, জনসন, গোল্ড স্মিথ ।</a:t>
            </a:r>
            <a:endParaRPr lang="en-IN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936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bn-IN" dirty="0" smtClean="0"/>
          </a:p>
          <a:p>
            <a:pPr marL="0" indent="0" algn="ctr">
              <a:buNone/>
            </a:pPr>
            <a:endParaRPr lang="bn-IN" dirty="0"/>
          </a:p>
          <a:p>
            <a:pPr marL="0" indent="0" algn="ctr">
              <a:buNone/>
            </a:pPr>
            <a:endParaRPr lang="bn-IN" dirty="0" smtClean="0"/>
          </a:p>
          <a:p>
            <a:pPr marL="0" indent="0" algn="ctr">
              <a:buNone/>
            </a:pPr>
            <a:r>
              <a:rPr lang="bn-IN" sz="8800" dirty="0" smtClean="0">
                <a:solidFill>
                  <a:srgbClr val="FF0000"/>
                </a:solidFill>
              </a:rPr>
              <a:t>ধন্যবাদ</a:t>
            </a:r>
            <a:endParaRPr lang="en-IN" sz="8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34147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29</TotalTime>
  <Words>127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Angles</vt:lpstr>
      <vt:lpstr>বিষয়ঃ ক্লাসিসিজম</vt:lpstr>
      <vt:lpstr>PowerPoint Presentation</vt:lpstr>
      <vt:lpstr>ক্লাসিসিজম-রোমান্টিসিজমের প্রধান পার্থক্যঃ- </vt:lpstr>
      <vt:lpstr>PowerPoint Presentation</vt:lpstr>
      <vt:lpstr>ক্লাসিক সাহিত্যের লক্ষণঃ- </vt:lpstr>
      <vt:lpstr>নিও-ক্লাসিক যুগের কয়েকজন সাহিত্যিকঃ-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বিষয়ঃ ক্লাসিসিজম</dc:title>
  <dc:creator>Hena Biswas</dc:creator>
  <cp:lastModifiedBy>Hena Biswas</cp:lastModifiedBy>
  <cp:revision>13</cp:revision>
  <dcterms:created xsi:type="dcterms:W3CDTF">2021-04-26T07:51:25Z</dcterms:created>
  <dcterms:modified xsi:type="dcterms:W3CDTF">2021-04-26T08:21:21Z</dcterms:modified>
</cp:coreProperties>
</file>